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394" r:id="rId2"/>
    <p:sldId id="404" r:id="rId3"/>
    <p:sldId id="395" r:id="rId4"/>
    <p:sldId id="402" r:id="rId5"/>
    <p:sldId id="392" r:id="rId6"/>
    <p:sldId id="397" r:id="rId7"/>
    <p:sldId id="398" r:id="rId8"/>
    <p:sldId id="399" r:id="rId9"/>
    <p:sldId id="400" r:id="rId10"/>
    <p:sldId id="393" r:id="rId11"/>
    <p:sldId id="401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B1C6"/>
    <a:srgbClr val="3FBAED"/>
    <a:srgbClr val="B3D825"/>
    <a:srgbClr val="FEB210"/>
    <a:srgbClr val="389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6" autoAdjust="0"/>
    <p:restoredTop sz="92163" autoAdjust="0"/>
  </p:normalViewPr>
  <p:slideViewPr>
    <p:cSldViewPr snapToGrid="0" snapToObjects="1">
      <p:cViewPr varScale="1">
        <p:scale>
          <a:sx n="86" d="100"/>
          <a:sy n="86" d="100"/>
        </p:scale>
        <p:origin x="-720" y="-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FF35E-3EFA-4733-8AFD-11251B334CD4}" type="datetimeFigureOut">
              <a:rPr lang="en-US" smtClean="0"/>
              <a:t>23-05-17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29AAF-85EF-4DB4-8812-1A6E2AD90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72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29AAF-85EF-4DB4-8812-1A6E2AD907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15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29AAF-85EF-4DB4-8812-1A6E2AD907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7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491" y="-146354"/>
            <a:ext cx="6989558" cy="729597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491" y="651070"/>
            <a:ext cx="8576831" cy="404396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76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236402" y="513386"/>
            <a:ext cx="8527474" cy="301915"/>
          </a:xfrm>
        </p:spPr>
        <p:txBody>
          <a:bodyPr tIns="0" bIns="0" anchor="ctr">
            <a:noAutofit/>
          </a:bodyPr>
          <a:lstStyle>
            <a:lvl1pPr algn="l">
              <a:buNone/>
              <a:defRPr sz="1800" b="1" i="1">
                <a:solidFill>
                  <a:schemeClr val="accent2"/>
                </a:solidFill>
                <a:effectLst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403" y="-140761"/>
            <a:ext cx="7001524" cy="718537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36402" y="914400"/>
            <a:ext cx="8562211" cy="383790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87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 Cog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09173" y="2385516"/>
            <a:ext cx="4966761" cy="978797"/>
          </a:xfrm>
          <a:effectLst/>
        </p:spPr>
        <p:txBody>
          <a:bodyPr anchor="ctr" anchorCtr="0">
            <a:noAutofit/>
          </a:bodyPr>
          <a:lstStyle>
            <a:lvl1pPr algn="ctr">
              <a:defRPr sz="2800" b="0" i="0">
                <a:effectLst/>
                <a:latin typeface="Arial Rounded MT Bold"/>
                <a:cs typeface="Arial Rounded MT Bold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9173" y="3812146"/>
            <a:ext cx="4966761" cy="998113"/>
          </a:xfrm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 pitchFamily="34" charset="0"/>
              <a:buNone/>
              <a:defRPr lang="en-US" sz="2000" kern="1200" dirty="0">
                <a:solidFill>
                  <a:srgbClr val="FFFFFF"/>
                </a:solidFill>
                <a:effectLst/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033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49" y="650383"/>
            <a:ext cx="8689622" cy="4084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950" y="-142249"/>
            <a:ext cx="7005978" cy="729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908012" y="4901685"/>
            <a:ext cx="126751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© 2017 TM Forum   |   </a:t>
            </a:r>
            <a:fld id="{BCE395A0-52DA-44FA-938D-312C31F3009D}" type="slidenum">
              <a:rPr lang="en-US" sz="700" smtClean="0">
                <a:solidFill>
                  <a:srgbClr val="FFFFFF"/>
                </a:solidFill>
                <a:latin typeface="Arial"/>
                <a:cs typeface="Arial"/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902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77" r:id="rId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lang="en-US" sz="2400" b="0" kern="1200" dirty="0">
          <a:solidFill>
            <a:srgbClr val="FFFFFF"/>
          </a:solidFill>
          <a:latin typeface="+mn-lt"/>
          <a:ea typeface="+mj-ea"/>
          <a:cs typeface="Arial Rounded MT Bold"/>
        </a:defRPr>
      </a:lvl1pPr>
    </p:titleStyle>
    <p:bodyStyle>
      <a:lvl1pPr marL="228600" indent="-228600" algn="l" defTabSz="457200" rtl="0" eaLnBrk="1" latinLnBrk="0" hangingPunct="1">
        <a:spcBef>
          <a:spcPts val="1200"/>
        </a:spcBef>
        <a:buClr>
          <a:schemeClr val="accent2"/>
        </a:buClr>
        <a:buSzPct val="115000"/>
        <a:buFont typeface="Wingdings" pitchFamily="2" charset="2"/>
        <a:buChar char="§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511175" indent="-228600" algn="l" defTabSz="457200" rtl="0" eaLnBrk="1" latinLnBrk="0" hangingPunct="1">
        <a:spcBef>
          <a:spcPts val="1200"/>
        </a:spcBef>
        <a:buClr>
          <a:schemeClr val="accent2"/>
        </a:buClr>
        <a:buSzPct val="65000"/>
        <a:buFont typeface="Wingdings" pitchFamily="2" charset="2"/>
        <a:buChar char="q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739775" indent="-163513" algn="l" defTabSz="457200" rtl="0" eaLnBrk="1" latinLnBrk="0" hangingPunct="1">
        <a:spcBef>
          <a:spcPts val="1200"/>
        </a:spcBef>
        <a:buClr>
          <a:schemeClr val="accent2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1033463" indent="-228600" algn="l" defTabSz="457200" rtl="0" eaLnBrk="1" latinLnBrk="0" hangingPunct="1">
        <a:spcBef>
          <a:spcPts val="1200"/>
        </a:spcBef>
        <a:buClr>
          <a:schemeClr val="accent2"/>
        </a:buClr>
        <a:buFont typeface="Courier New" pitchFamily="49" charset="0"/>
        <a:buChar char="o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1371600" indent="-282575" algn="l" defTabSz="457200" rtl="0" eaLnBrk="1" latinLnBrk="0" hangingPunct="1">
        <a:spcBef>
          <a:spcPts val="1200"/>
        </a:spcBef>
        <a:buClr>
          <a:schemeClr val="accent2"/>
        </a:buClr>
        <a:buFont typeface="Wingdings" pitchFamily="2" charset="2"/>
        <a:buChar char="Ø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tiff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15.png"/><Relationship Id="rId4" Type="http://schemas.openxmlformats.org/officeDocument/2006/relationships/image" Target="../media/image8.tiff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88619" y="2777162"/>
            <a:ext cx="4966761" cy="573612"/>
          </a:xfrm>
        </p:spPr>
        <p:txBody>
          <a:bodyPr/>
          <a:lstStyle/>
          <a:p>
            <a:r>
              <a:rPr lang="en-GB" dirty="0" smtClean="0"/>
              <a:t>Port-o-</a:t>
            </a:r>
            <a:r>
              <a:rPr lang="en-GB" dirty="0" err="1" smtClean="0"/>
              <a:t>matic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24245" y="3258897"/>
            <a:ext cx="4966761" cy="998113"/>
          </a:xfrm>
        </p:spPr>
        <p:txBody>
          <a:bodyPr>
            <a:noAutofit/>
          </a:bodyPr>
          <a:lstStyle/>
          <a:p>
            <a:pPr algn="l"/>
            <a:r>
              <a:rPr lang="en-GB" sz="1200" dirty="0" smtClean="0"/>
              <a:t>Joe Appleton    (Southampton </a:t>
            </a:r>
            <a:r>
              <a:rPr lang="en-GB" sz="1200" dirty="0"/>
              <a:t>Solent University @joeapppleton18) </a:t>
            </a:r>
            <a:endParaRPr lang="en-GB" sz="1200" dirty="0" smtClean="0"/>
          </a:p>
          <a:p>
            <a:pPr algn="l"/>
            <a:r>
              <a:rPr lang="en-GB" sz="1200" dirty="0" err="1" smtClean="0"/>
              <a:t>Jergus</a:t>
            </a:r>
            <a:r>
              <a:rPr lang="en-GB" sz="1200" dirty="0" smtClean="0"/>
              <a:t> </a:t>
            </a:r>
            <a:r>
              <a:rPr lang="en-GB" sz="1200" dirty="0" err="1" smtClean="0"/>
              <a:t>Lejko</a:t>
            </a:r>
            <a:r>
              <a:rPr lang="en-GB" sz="1200" dirty="0" smtClean="0"/>
              <a:t> (Southampton Solent University)</a:t>
            </a:r>
          </a:p>
          <a:p>
            <a:pPr algn="l"/>
            <a:r>
              <a:rPr lang="en-GB" sz="1200" dirty="0"/>
              <a:t>Michael </a:t>
            </a:r>
            <a:r>
              <a:rPr lang="en-GB" sz="1200" dirty="0" err="1" smtClean="0"/>
              <a:t>Sievenpiper</a:t>
            </a:r>
            <a:r>
              <a:rPr lang="en-GB" sz="1200" dirty="0" smtClean="0"/>
              <a:t> </a:t>
            </a:r>
            <a:r>
              <a:rPr lang="en-GB" sz="1200" dirty="0"/>
              <a:t>(Southampton </a:t>
            </a:r>
            <a:r>
              <a:rPr lang="en-GB" sz="1200" dirty="0" smtClean="0"/>
              <a:t>Solent University)</a:t>
            </a:r>
          </a:p>
          <a:p>
            <a:pPr algn="l"/>
            <a:r>
              <a:rPr lang="en-GB" sz="1200" dirty="0"/>
              <a:t>Marcin </a:t>
            </a:r>
            <a:r>
              <a:rPr lang="en-GB" sz="1200" dirty="0" smtClean="0"/>
              <a:t>Wisniewski (Southampton Solent University)</a:t>
            </a:r>
          </a:p>
          <a:p>
            <a:pPr algn="l"/>
            <a:r>
              <a:rPr lang="en-GB" sz="1200" dirty="0" smtClean="0"/>
              <a:t>Dr Craig </a:t>
            </a:r>
            <a:r>
              <a:rPr lang="en-GB" sz="1200" dirty="0" err="1" smtClean="0"/>
              <a:t>Gallen</a:t>
            </a:r>
            <a:r>
              <a:rPr lang="en-GB" sz="1200" dirty="0" smtClean="0"/>
              <a:t> (Open NMS UK </a:t>
            </a:r>
            <a:r>
              <a:rPr lang="en-GB" sz="1200" dirty="0" err="1" smtClean="0"/>
              <a:t>cgallen@opennms</a:t>
            </a:r>
            <a:r>
              <a:rPr lang="en-GB" sz="1200" dirty="0" smtClean="0"/>
              <a:t>)</a:t>
            </a:r>
            <a:endParaRPr lang="en-GB" sz="1200" dirty="0"/>
          </a:p>
        </p:txBody>
      </p:sp>
      <p:sp>
        <p:nvSpPr>
          <p:cNvPr id="7" name="Rectangle 6"/>
          <p:cNvSpPr/>
          <p:nvPr/>
        </p:nvSpPr>
        <p:spPr>
          <a:xfrm>
            <a:off x="2232561" y="2137558"/>
            <a:ext cx="4750130" cy="43419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dirty="0"/>
              <a:t>TM Forum {open}:hack, Nice France, May 14-16.</a:t>
            </a:r>
            <a:r>
              <a:rPr lang="en-GB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3394" y="231549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endParaRPr lang="en-US" sz="2400" dirty="0" err="1" smtClean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24" y="4282775"/>
            <a:ext cx="2030845" cy="769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88" y="4265289"/>
            <a:ext cx="2866406" cy="7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9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7001524" cy="558140"/>
          </a:xfrm>
        </p:spPr>
        <p:txBody>
          <a:bodyPr/>
          <a:lstStyle/>
          <a:p>
            <a:r>
              <a:rPr lang="en-GB" dirty="0" smtClean="0"/>
              <a:t>Architecture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5155962" y="4086023"/>
            <a:ext cx="1908240" cy="5271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 </a:t>
            </a:r>
            <a:r>
              <a:rPr lang="en-GB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endParaRPr lang="en-GB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21564" y="2908093"/>
            <a:ext cx="1908240" cy="5271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Emission</a:t>
            </a:r>
          </a:p>
          <a:p>
            <a:pPr algn="ctr"/>
            <a:r>
              <a:rPr lang="en-GB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Calculator</a:t>
            </a:r>
          </a:p>
        </p:txBody>
      </p:sp>
      <p:sp>
        <p:nvSpPr>
          <p:cNvPr id="7" name="Rectangle 6"/>
          <p:cNvSpPr/>
          <p:nvPr/>
        </p:nvSpPr>
        <p:spPr>
          <a:xfrm>
            <a:off x="6604929" y="2908093"/>
            <a:ext cx="1908240" cy="5271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Mission Calculator</a:t>
            </a:r>
          </a:p>
        </p:txBody>
      </p:sp>
      <p:cxnSp>
        <p:nvCxnSpPr>
          <p:cNvPr id="9" name="Elbow Connector 8"/>
          <p:cNvCxnSpPr>
            <a:stCxn id="6" idx="2"/>
            <a:endCxn id="5" idx="0"/>
          </p:cNvCxnSpPr>
          <p:nvPr/>
        </p:nvCxnSpPr>
        <p:spPr>
          <a:xfrm rot="16200000" flipH="1">
            <a:off x="5217476" y="3193416"/>
            <a:ext cx="650815" cy="1134399"/>
          </a:xfrm>
          <a:prstGeom prst="bentConnector3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7" idx="2"/>
            <a:endCxn id="5" idx="0"/>
          </p:cNvCxnSpPr>
          <p:nvPr/>
        </p:nvCxnSpPr>
        <p:spPr>
          <a:xfrm rot="5400000">
            <a:off x="6509159" y="3036133"/>
            <a:ext cx="650815" cy="14489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686637" y="1158975"/>
            <a:ext cx="1744969" cy="5668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Drone Controller</a:t>
            </a:r>
          </a:p>
        </p:txBody>
      </p:sp>
      <p:cxnSp>
        <p:nvCxnSpPr>
          <p:cNvPr id="17" name="Elbow Connector 16"/>
          <p:cNvCxnSpPr>
            <a:stCxn id="14" idx="2"/>
            <a:endCxn id="7" idx="0"/>
          </p:cNvCxnSpPr>
          <p:nvPr/>
        </p:nvCxnSpPr>
        <p:spPr>
          <a:xfrm rot="5400000">
            <a:off x="6967976" y="2316947"/>
            <a:ext cx="1182220" cy="73"/>
          </a:xfrm>
          <a:prstGeom prst="bentConnector3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093845" y="1152075"/>
            <a:ext cx="1763678" cy="55695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OpenNMS</a:t>
            </a:r>
            <a:endParaRPr lang="en-GB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lowchart: Magnetic Disk 18"/>
          <p:cNvSpPr/>
          <p:nvPr/>
        </p:nvSpPr>
        <p:spPr>
          <a:xfrm>
            <a:off x="3062482" y="1082456"/>
            <a:ext cx="760020" cy="696191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Cassandra</a:t>
            </a:r>
          </a:p>
          <a:p>
            <a:pPr algn="ctr"/>
            <a:r>
              <a:rPr lang="en-GB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NoSQL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962" y="882156"/>
            <a:ext cx="1164233" cy="3198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925" y="582456"/>
            <a:ext cx="813974" cy="7624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926" y="1950306"/>
            <a:ext cx="760456" cy="7604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57" y="1970101"/>
            <a:ext cx="760456" cy="76045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563" y="1958455"/>
            <a:ext cx="760456" cy="76045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80" y="836877"/>
            <a:ext cx="491158" cy="49115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084926" y="2569627"/>
            <a:ext cx="2256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200" dirty="0" smtClean="0">
                <a:solidFill>
                  <a:schemeClr val="tx2"/>
                </a:solidFill>
              </a:rPr>
              <a:t>Simulated ships and drones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87" y="3881365"/>
            <a:ext cx="706857" cy="547815"/>
          </a:xfrm>
          <a:prstGeom prst="rect">
            <a:avLst/>
          </a:prstGeom>
        </p:spPr>
      </p:pic>
      <p:cxnSp>
        <p:nvCxnSpPr>
          <p:cNvPr id="35" name="Straight Connector 34"/>
          <p:cNvCxnSpPr>
            <a:stCxn id="19" idx="4"/>
            <a:endCxn id="18" idx="1"/>
          </p:cNvCxnSpPr>
          <p:nvPr/>
        </p:nvCxnSpPr>
        <p:spPr>
          <a:xfrm>
            <a:off x="3822502" y="1430552"/>
            <a:ext cx="27134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76571" y="3809025"/>
            <a:ext cx="202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200" dirty="0" err="1" smtClean="0">
                <a:solidFill>
                  <a:schemeClr val="tx2"/>
                </a:solidFill>
              </a:rPr>
              <a:t>TMForum</a:t>
            </a:r>
            <a:r>
              <a:rPr lang="en-GB" sz="1200" dirty="0" smtClean="0">
                <a:solidFill>
                  <a:schemeClr val="tx2"/>
                </a:solidFill>
              </a:rPr>
              <a:t> ADDRESS API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44614" y="2002278"/>
            <a:ext cx="202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200" dirty="0" smtClean="0">
                <a:solidFill>
                  <a:schemeClr val="tx2"/>
                </a:solidFill>
              </a:rPr>
              <a:t>VODAFONE   DRONE API</a:t>
            </a:r>
          </a:p>
        </p:txBody>
      </p:sp>
      <p:pic>
        <p:nvPicPr>
          <p:cNvPr id="48" name="Content Placeholder 4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4" y="1455390"/>
            <a:ext cx="1975810" cy="1647774"/>
          </a:xfrm>
        </p:spPr>
      </p:pic>
      <p:sp>
        <p:nvSpPr>
          <p:cNvPr id="49" name="TextBox 48"/>
          <p:cNvSpPr txBox="1"/>
          <p:nvPr/>
        </p:nvSpPr>
        <p:spPr>
          <a:xfrm>
            <a:off x="434558" y="1292052"/>
            <a:ext cx="895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200" dirty="0" err="1" smtClean="0">
                <a:solidFill>
                  <a:schemeClr val="tx2"/>
                </a:solidFill>
              </a:rPr>
              <a:t>Grafana</a:t>
            </a:r>
            <a:r>
              <a:rPr lang="en-GB" sz="1200" dirty="0" smtClean="0">
                <a:solidFill>
                  <a:schemeClr val="tx2"/>
                </a:solidFill>
              </a:rPr>
              <a:t> </a:t>
            </a:r>
          </a:p>
        </p:txBody>
      </p:sp>
      <p:cxnSp>
        <p:nvCxnSpPr>
          <p:cNvPr id="50" name="Elbow Connector 49"/>
          <p:cNvCxnSpPr>
            <a:stCxn id="18" idx="0"/>
            <a:endCxn id="48" idx="3"/>
          </p:cNvCxnSpPr>
          <p:nvPr/>
        </p:nvCxnSpPr>
        <p:spPr>
          <a:xfrm rot="16200000" flipH="1" flipV="1">
            <a:off x="3081923" y="385516"/>
            <a:ext cx="1127202" cy="2660320"/>
          </a:xfrm>
          <a:prstGeom prst="bentConnector4">
            <a:avLst>
              <a:gd name="adj1" fmla="val -48725"/>
              <a:gd name="adj2" fmla="val 89786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3863" y="3103164"/>
            <a:ext cx="31874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  <a:buSzPct val="125000"/>
            </a:pPr>
            <a:r>
              <a:rPr lang="en-GB" sz="1400" u="sng" dirty="0" smtClean="0">
                <a:solidFill>
                  <a:schemeClr val="tx2"/>
                </a:solidFill>
              </a:rPr>
              <a:t>All code Open </a:t>
            </a:r>
            <a:r>
              <a:rPr lang="en-GB" sz="1400" u="sng" dirty="0">
                <a:solidFill>
                  <a:schemeClr val="tx2"/>
                </a:solidFill>
              </a:rPr>
              <a:t>S</a:t>
            </a:r>
            <a:r>
              <a:rPr lang="en-GB" sz="1400" u="sng" dirty="0" smtClean="0">
                <a:solidFill>
                  <a:schemeClr val="tx2"/>
                </a:solidFill>
              </a:rPr>
              <a:t>ource</a:t>
            </a:r>
          </a:p>
          <a:p>
            <a:pPr>
              <a:buClr>
                <a:schemeClr val="accent2"/>
              </a:buClr>
              <a:buSzPct val="125000"/>
            </a:pPr>
            <a:r>
              <a:rPr lang="en-GB" sz="1400" dirty="0" smtClean="0">
                <a:solidFill>
                  <a:schemeClr val="tx2"/>
                </a:solidFill>
              </a:rPr>
              <a:t>See: </a:t>
            </a:r>
            <a:r>
              <a:rPr lang="en-GB" sz="1400" dirty="0">
                <a:solidFill>
                  <a:schemeClr val="tx2"/>
                </a:solidFill>
              </a:rPr>
              <a:t>https://github.com/gallenc/tmforumhack2017/tree/master/TMForumNice2017Hack</a:t>
            </a:r>
            <a:endParaRPr lang="en-GB" sz="1400" dirty="0" smtClean="0">
              <a:solidFill>
                <a:schemeClr val="tx2"/>
              </a:solidFill>
            </a:endParaRPr>
          </a:p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endParaRPr lang="en-GB" sz="1400" dirty="0" err="1" smtClean="0">
              <a:solidFill>
                <a:schemeClr val="tx2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70121" y="2239181"/>
            <a:ext cx="792317" cy="38235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 </a:t>
            </a:r>
            <a:r>
              <a:rPr lang="en-GB" sz="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IoT</a:t>
            </a:r>
            <a:r>
              <a:rPr lang="en-GB" sz="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OpenNMS</a:t>
            </a:r>
            <a:r>
              <a:rPr lang="en-GB" sz="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minions</a:t>
            </a:r>
          </a:p>
        </p:txBody>
      </p:sp>
      <p:cxnSp>
        <p:nvCxnSpPr>
          <p:cNvPr id="34" name="Elbow Connector 33"/>
          <p:cNvCxnSpPr>
            <a:stCxn id="18" idx="2"/>
            <a:endCxn id="30" idx="0"/>
          </p:cNvCxnSpPr>
          <p:nvPr/>
        </p:nvCxnSpPr>
        <p:spPr>
          <a:xfrm rot="16200000" flipH="1">
            <a:off x="5393024" y="1291687"/>
            <a:ext cx="249427" cy="1084107"/>
          </a:xfrm>
          <a:prstGeom prst="bentConnector3">
            <a:avLst>
              <a:gd name="adj1" fmla="val 102372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8" idx="2"/>
            <a:endCxn id="29" idx="0"/>
          </p:cNvCxnSpPr>
          <p:nvPr/>
        </p:nvCxnSpPr>
        <p:spPr>
          <a:xfrm rot="5400000">
            <a:off x="3955906" y="1219402"/>
            <a:ext cx="530153" cy="150940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38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96935" y="2660073"/>
            <a:ext cx="4750130" cy="9262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  <a:p>
            <a:pPr algn="ctr"/>
            <a:r>
              <a:rPr lang="en-GB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3394" y="231549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endParaRPr lang="en-US" sz="2400" dirty="0" err="1" smtClean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94" y="4282775"/>
            <a:ext cx="2030845" cy="769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082" y="4230841"/>
            <a:ext cx="3099179" cy="85136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32561" y="2137558"/>
            <a:ext cx="4750130" cy="43419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dirty="0"/>
              <a:t>TM Forum {open}:hack, Nice France, May 14-16.</a:t>
            </a:r>
            <a:r>
              <a:rPr lang="en-GB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791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Winners TM Forum Open Hack Nice 2017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46602" y="4285561"/>
            <a:ext cx="7359268" cy="500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dirty="0" smtClean="0"/>
              <a:t>Joann O Brien (TM Forum), Dr </a:t>
            </a:r>
            <a:r>
              <a:rPr lang="en-GB" sz="1200" dirty="0"/>
              <a:t>Craig </a:t>
            </a:r>
            <a:r>
              <a:rPr lang="en-GB" sz="1200" dirty="0" err="1"/>
              <a:t>Gallen</a:t>
            </a:r>
            <a:r>
              <a:rPr lang="en-GB" sz="1200" dirty="0"/>
              <a:t> </a:t>
            </a:r>
            <a:r>
              <a:rPr lang="en-GB" sz="1200" dirty="0" smtClean="0"/>
              <a:t>(Open </a:t>
            </a:r>
            <a:r>
              <a:rPr lang="en-GB" sz="1200" dirty="0"/>
              <a:t>NMS </a:t>
            </a:r>
            <a:r>
              <a:rPr lang="en-GB" sz="1200" dirty="0" smtClean="0"/>
              <a:t>UK), Michael </a:t>
            </a:r>
            <a:r>
              <a:rPr lang="en-GB" sz="1200" dirty="0" err="1" smtClean="0"/>
              <a:t>Sievenpiper</a:t>
            </a:r>
            <a:r>
              <a:rPr lang="en-GB" sz="1200" dirty="0" smtClean="0"/>
              <a:t> (3</a:t>
            </a:r>
            <a:r>
              <a:rPr lang="en-GB" sz="1200" baseline="30000" dirty="0" smtClean="0"/>
              <a:t>rd</a:t>
            </a:r>
            <a:r>
              <a:rPr lang="en-GB" sz="1200" dirty="0" smtClean="0"/>
              <a:t> yr. Student) ,      Joe Appleton (Lecturer Solent </a:t>
            </a:r>
            <a:r>
              <a:rPr lang="en-GB" sz="1200" dirty="0" err="1" smtClean="0"/>
              <a:t>Uni</a:t>
            </a:r>
            <a:r>
              <a:rPr lang="en-GB" sz="1200" dirty="0" smtClean="0"/>
              <a:t>) , Marcin Wisniewski(2</a:t>
            </a:r>
            <a:r>
              <a:rPr lang="en-GB" sz="1200" baseline="30000" dirty="0" smtClean="0"/>
              <a:t>nd</a:t>
            </a:r>
            <a:r>
              <a:rPr lang="en-GB" sz="1200" dirty="0" smtClean="0"/>
              <a:t>  yr. </a:t>
            </a:r>
            <a:r>
              <a:rPr lang="en-GB" sz="1200" dirty="0"/>
              <a:t>Student) </a:t>
            </a:r>
            <a:r>
              <a:rPr lang="en-GB" sz="1200" dirty="0" smtClean="0"/>
              <a:t> , </a:t>
            </a:r>
            <a:r>
              <a:rPr lang="en-GB" sz="1200" dirty="0" err="1" smtClean="0"/>
              <a:t>Jergus</a:t>
            </a:r>
            <a:r>
              <a:rPr lang="en-GB" sz="1200" dirty="0" smtClean="0"/>
              <a:t> </a:t>
            </a:r>
            <a:r>
              <a:rPr lang="en-GB" sz="1200" dirty="0" err="1"/>
              <a:t>Lejko</a:t>
            </a:r>
            <a:r>
              <a:rPr lang="en-GB" sz="1200" dirty="0"/>
              <a:t> </a:t>
            </a:r>
            <a:r>
              <a:rPr lang="en-GB" sz="1200" dirty="0" smtClean="0"/>
              <a:t>(1</a:t>
            </a:r>
            <a:r>
              <a:rPr lang="en-GB" sz="1200" baseline="30000" dirty="0" smtClean="0"/>
              <a:t>st</a:t>
            </a:r>
            <a:r>
              <a:rPr lang="en-GB" sz="1200" dirty="0" smtClean="0"/>
              <a:t>  yr. </a:t>
            </a:r>
            <a:r>
              <a:rPr lang="en-GB" sz="1200" dirty="0"/>
              <a:t>Student) </a:t>
            </a:r>
          </a:p>
          <a:p>
            <a:pPr marL="0" indent="0">
              <a:buNone/>
            </a:pPr>
            <a:endParaRPr lang="en-GB" sz="1200" dirty="0"/>
          </a:p>
        </p:txBody>
      </p:sp>
      <p:pic>
        <p:nvPicPr>
          <p:cNvPr id="6" name="Picture 2" descr="C:\aaaGitRepos\tmforumhack2017\TMForumNice2017Hack\documentation\photos\Open Hack Winners-lo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961" y="577776"/>
            <a:ext cx="4679577" cy="350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97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4731" y="-183100"/>
            <a:ext cx="7001524" cy="718537"/>
          </a:xfrm>
        </p:spPr>
        <p:txBody>
          <a:bodyPr/>
          <a:lstStyle/>
          <a:p>
            <a:pPr algn="ctr"/>
            <a:r>
              <a:rPr lang="en-US" dirty="0" smtClean="0"/>
              <a:t>Southampton Port-o-</a:t>
            </a:r>
            <a:r>
              <a:rPr lang="en-US" dirty="0" err="1" smtClean="0"/>
              <a:t>matic</a:t>
            </a:r>
            <a:r>
              <a:rPr lang="en-US" dirty="0" smtClean="0"/>
              <a:t> Smart Port Platform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651" t="-63" r="624" b="22863"/>
          <a:stretch/>
        </p:blipFill>
        <p:spPr>
          <a:xfrm>
            <a:off x="0" y="394284"/>
            <a:ext cx="9144000" cy="44209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02673"/>
            <a:ext cx="9144000" cy="4404220"/>
          </a:xfrm>
          <a:prstGeom prst="rect">
            <a:avLst/>
          </a:prstGeom>
          <a:solidFill>
            <a:schemeClr val="accent2">
              <a:alpha val="5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Tx/>
              <a:buChar char="-"/>
            </a:pPr>
            <a:r>
              <a:rPr lang="en-GB" sz="2400" dirty="0" smtClean="0">
                <a:solidFill>
                  <a:schemeClr val="bg1"/>
                </a:solidFill>
              </a:rPr>
              <a:t>Port-o-</a:t>
            </a:r>
            <a:r>
              <a:rPr lang="en-GB" sz="2400" dirty="0" err="1" smtClean="0">
                <a:solidFill>
                  <a:schemeClr val="bg1"/>
                </a:solidFill>
              </a:rPr>
              <a:t>matic</a:t>
            </a:r>
            <a:endParaRPr lang="en-GB" sz="2400" dirty="0" smtClean="0">
              <a:solidFill>
                <a:schemeClr val="bg1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I</a:t>
            </a:r>
            <a:r>
              <a:rPr lang="en-GB" sz="2400" dirty="0" smtClean="0">
                <a:solidFill>
                  <a:schemeClr val="bg1"/>
                </a:solidFill>
              </a:rPr>
              <a:t>s a platform bringing together shipping companies and ports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808" y="4053204"/>
            <a:ext cx="1762079" cy="4840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013" y="3852828"/>
            <a:ext cx="813974" cy="7624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238" y="3930880"/>
            <a:ext cx="1558451" cy="60637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3324415"/>
            <a:ext cx="62445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</a:rPr>
              <a:t>-   API’s provided by: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402673"/>
            <a:ext cx="6244547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000" dirty="0" smtClean="0">
                <a:solidFill>
                  <a:schemeClr val="bg1"/>
                </a:solidFill>
              </a:rPr>
              <a:t>Southampton Port is the second largest in the UK</a:t>
            </a:r>
          </a:p>
          <a:p>
            <a:pPr marL="1200150" lvl="2" indent="-285750">
              <a:buFontTx/>
              <a:buChar char="-"/>
            </a:pPr>
            <a:r>
              <a:rPr lang="en-GB" sz="1600" b="1" dirty="0" smtClean="0"/>
              <a:t>52,000</a:t>
            </a:r>
            <a:r>
              <a:rPr lang="en-GB" sz="1600" dirty="0" smtClean="0">
                <a:solidFill>
                  <a:schemeClr val="bg1"/>
                </a:solidFill>
              </a:rPr>
              <a:t> ships a year </a:t>
            </a:r>
          </a:p>
          <a:p>
            <a:pPr marL="1200150" lvl="2" indent="-285750">
              <a:buFontTx/>
              <a:buChar char="-"/>
            </a:pPr>
            <a:r>
              <a:rPr lang="en-GB" sz="1600" dirty="0">
                <a:solidFill>
                  <a:schemeClr val="bg1"/>
                </a:solidFill>
              </a:rPr>
              <a:t>The UK’s number one cruise port, which welcomes 1.7m passengers </a:t>
            </a:r>
          </a:p>
          <a:p>
            <a:pPr marL="1200150" lvl="2" indent="-285750">
              <a:buFontTx/>
              <a:buChar char="-"/>
            </a:pPr>
            <a:r>
              <a:rPr lang="en-GB" sz="1600" dirty="0" smtClean="0">
                <a:solidFill>
                  <a:schemeClr val="bg1"/>
                </a:solidFill>
              </a:rPr>
              <a:t>Each </a:t>
            </a:r>
            <a:r>
              <a:rPr lang="en-GB" sz="1600" dirty="0">
                <a:solidFill>
                  <a:schemeClr val="bg1"/>
                </a:solidFill>
              </a:rPr>
              <a:t>cruise </a:t>
            </a:r>
            <a:r>
              <a:rPr lang="en-GB" sz="1600" dirty="0" smtClean="0">
                <a:solidFill>
                  <a:schemeClr val="bg1"/>
                </a:solidFill>
              </a:rPr>
              <a:t>ship </a:t>
            </a:r>
            <a:r>
              <a:rPr lang="en-GB" sz="1600" dirty="0">
                <a:solidFill>
                  <a:schemeClr val="bg1"/>
                </a:solidFill>
              </a:rPr>
              <a:t>up to </a:t>
            </a:r>
            <a:r>
              <a:rPr lang="en-GB" sz="1600" b="1" dirty="0" smtClean="0"/>
              <a:t>6,000</a:t>
            </a:r>
            <a:r>
              <a:rPr lang="en-GB" sz="1600" dirty="0" smtClean="0">
                <a:solidFill>
                  <a:schemeClr val="bg1"/>
                </a:solidFill>
              </a:rPr>
              <a:t> </a:t>
            </a:r>
            <a:r>
              <a:rPr lang="en-GB" sz="1600" dirty="0">
                <a:solidFill>
                  <a:schemeClr val="bg1"/>
                </a:solidFill>
              </a:rPr>
              <a:t>passenger and </a:t>
            </a:r>
            <a:r>
              <a:rPr lang="en-GB" sz="1600" dirty="0" smtClean="0">
                <a:solidFill>
                  <a:schemeClr val="bg1"/>
                </a:solidFill>
              </a:rPr>
              <a:t>crew</a:t>
            </a:r>
          </a:p>
          <a:p>
            <a:pPr marL="1200150" lvl="2" indent="-285750">
              <a:buFontTx/>
              <a:buChar char="-"/>
            </a:pPr>
            <a:r>
              <a:rPr lang="en-GB" sz="1600" dirty="0">
                <a:solidFill>
                  <a:schemeClr val="bg1"/>
                </a:solidFill>
              </a:rPr>
              <a:t>Contributes </a:t>
            </a:r>
            <a:r>
              <a:rPr lang="en-GB" sz="1600" b="1" dirty="0"/>
              <a:t>£1.23 </a:t>
            </a:r>
            <a:r>
              <a:rPr lang="en-GB" sz="1600" b="1" dirty="0" smtClean="0"/>
              <a:t>billion</a:t>
            </a:r>
            <a:r>
              <a:rPr lang="en-GB" sz="1600" b="1" dirty="0" smtClean="0">
                <a:solidFill>
                  <a:schemeClr val="bg1"/>
                </a:solidFill>
              </a:rPr>
              <a:t> </a:t>
            </a:r>
            <a:r>
              <a:rPr lang="en-GB" sz="1600" dirty="0" smtClean="0">
                <a:solidFill>
                  <a:schemeClr val="bg1"/>
                </a:solidFill>
              </a:rPr>
              <a:t>to the UK economy</a:t>
            </a:r>
            <a:endParaRPr lang="en-GB" sz="1600" dirty="0">
              <a:solidFill>
                <a:schemeClr val="bg1"/>
              </a:solidFill>
            </a:endParaRPr>
          </a:p>
          <a:p>
            <a:pPr lvl="2"/>
            <a:r>
              <a:rPr lang="en-GB" sz="1600" dirty="0" smtClean="0">
                <a:solidFill>
                  <a:schemeClr val="bg1"/>
                </a:solidFill>
              </a:rPr>
              <a:t>    </a:t>
            </a:r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475" y="3926174"/>
            <a:ext cx="920031" cy="68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9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Single point for ordering and accessing port services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Platform Solution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402" y="914400"/>
            <a:ext cx="8729468" cy="3837903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1600" dirty="0" smtClean="0"/>
              <a:t>Service Catalogue</a:t>
            </a:r>
            <a:endParaRPr lang="en-GB" sz="1600" dirty="0"/>
          </a:p>
          <a:p>
            <a:pPr lvl="1">
              <a:spcBef>
                <a:spcPts val="600"/>
              </a:spcBef>
            </a:pPr>
            <a:r>
              <a:rPr lang="en-GB" sz="1400" dirty="0" smtClean="0"/>
              <a:t>Easily discoverable services</a:t>
            </a:r>
          </a:p>
          <a:p>
            <a:pPr lvl="1">
              <a:spcBef>
                <a:spcPts val="600"/>
              </a:spcBef>
            </a:pPr>
            <a:r>
              <a:rPr lang="en-GB" sz="1400" dirty="0" smtClean="0"/>
              <a:t>Aggregation of 3</a:t>
            </a:r>
            <a:r>
              <a:rPr lang="en-GB" sz="1400" baseline="30000" dirty="0" smtClean="0"/>
              <a:t>rd</a:t>
            </a:r>
            <a:r>
              <a:rPr lang="en-GB" sz="1400" dirty="0" smtClean="0"/>
              <a:t> part offers</a:t>
            </a:r>
          </a:p>
          <a:p>
            <a:pPr lvl="1">
              <a:spcBef>
                <a:spcPts val="600"/>
              </a:spcBef>
            </a:pPr>
            <a:r>
              <a:rPr lang="en-GB" sz="1400" dirty="0" smtClean="0"/>
              <a:t>Port services (Docking charges, Water</a:t>
            </a:r>
            <a:r>
              <a:rPr lang="en-GB" sz="1400" dirty="0"/>
              <a:t>, Electricity, Waste Water </a:t>
            </a:r>
            <a:r>
              <a:rPr lang="en-GB" sz="1400" dirty="0" smtClean="0"/>
              <a:t>and Data </a:t>
            </a:r>
            <a:r>
              <a:rPr lang="en-GB" sz="1400" dirty="0"/>
              <a:t>Communications </a:t>
            </a:r>
            <a:r>
              <a:rPr lang="en-GB" sz="1400" dirty="0" smtClean="0"/>
              <a:t>etc.)</a:t>
            </a:r>
          </a:p>
          <a:p>
            <a:pPr lvl="1">
              <a:spcBef>
                <a:spcPts val="600"/>
              </a:spcBef>
            </a:pPr>
            <a:r>
              <a:rPr lang="en-GB" sz="1400" dirty="0" smtClean="0"/>
              <a:t>Pollution charging (for running generators in port)</a:t>
            </a:r>
          </a:p>
          <a:p>
            <a:pPr lvl="1">
              <a:spcBef>
                <a:spcPts val="600"/>
              </a:spcBef>
            </a:pPr>
            <a:endParaRPr lang="en-GB" sz="1400" dirty="0" smtClean="0"/>
          </a:p>
          <a:p>
            <a:pPr>
              <a:spcBef>
                <a:spcPts val="600"/>
              </a:spcBef>
            </a:pPr>
            <a:r>
              <a:rPr lang="en-GB" sz="1600" dirty="0" smtClean="0"/>
              <a:t>Measurements</a:t>
            </a:r>
            <a:endParaRPr lang="en-GB" sz="1600" dirty="0"/>
          </a:p>
          <a:p>
            <a:pPr lvl="1">
              <a:spcBef>
                <a:spcPts val="600"/>
              </a:spcBef>
            </a:pPr>
            <a:r>
              <a:rPr lang="en-GB" sz="1400" dirty="0" smtClean="0"/>
              <a:t>Ship Side </a:t>
            </a:r>
            <a:r>
              <a:rPr lang="en-GB" sz="1400" dirty="0" err="1" smtClean="0"/>
              <a:t>IoT</a:t>
            </a:r>
            <a:r>
              <a:rPr lang="en-GB" sz="1400" dirty="0" smtClean="0"/>
              <a:t> devices Measuring Water</a:t>
            </a:r>
            <a:r>
              <a:rPr lang="en-GB" sz="1400" dirty="0"/>
              <a:t>, Electricity, </a:t>
            </a:r>
            <a:r>
              <a:rPr lang="en-GB" sz="1400" dirty="0" smtClean="0"/>
              <a:t>Waste Water and Data consumption </a:t>
            </a:r>
            <a:endParaRPr lang="en-GB" sz="1400" dirty="0"/>
          </a:p>
          <a:p>
            <a:pPr lvl="1">
              <a:spcBef>
                <a:spcPts val="600"/>
              </a:spcBef>
            </a:pPr>
            <a:r>
              <a:rPr lang="en-GB" sz="1400" dirty="0" smtClean="0"/>
              <a:t>Flying Drones </a:t>
            </a:r>
            <a:r>
              <a:rPr lang="en-GB" sz="1400" dirty="0"/>
              <a:t>measuring smoke emissions for pollution </a:t>
            </a:r>
            <a:r>
              <a:rPr lang="en-GB" sz="1400" dirty="0" smtClean="0"/>
              <a:t>charging</a:t>
            </a:r>
          </a:p>
          <a:p>
            <a:pPr lvl="1">
              <a:spcBef>
                <a:spcPts val="600"/>
              </a:spcBef>
            </a:pPr>
            <a:endParaRPr lang="en-GB" sz="1400" dirty="0" smtClean="0"/>
          </a:p>
          <a:p>
            <a:pPr>
              <a:spcBef>
                <a:spcPts val="600"/>
              </a:spcBef>
            </a:pPr>
            <a:r>
              <a:rPr lang="en-GB" sz="1600" dirty="0" smtClean="0"/>
              <a:t>Presentation</a:t>
            </a:r>
          </a:p>
          <a:p>
            <a:pPr lvl="1">
              <a:spcBef>
                <a:spcPts val="600"/>
              </a:spcBef>
            </a:pPr>
            <a:r>
              <a:rPr lang="en-GB" sz="1400" dirty="0"/>
              <a:t>User </a:t>
            </a:r>
            <a:r>
              <a:rPr lang="en-GB" sz="1400" dirty="0" smtClean="0"/>
              <a:t>Web Application </a:t>
            </a:r>
            <a:r>
              <a:rPr lang="en-GB" sz="1400" dirty="0"/>
              <a:t>to </a:t>
            </a:r>
            <a:r>
              <a:rPr lang="en-GB" sz="1400" dirty="0" smtClean="0"/>
              <a:t>view, order </a:t>
            </a:r>
            <a:r>
              <a:rPr lang="en-GB" sz="1400" dirty="0"/>
              <a:t>and access services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2000" dirty="0" smtClean="0"/>
              <a:t>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3467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System Architecture</a:t>
            </a:r>
            <a:endParaRPr lang="en-GB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989" y="520132"/>
            <a:ext cx="1024462" cy="6829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73" y="4105027"/>
            <a:ext cx="1164233" cy="319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12" y="793346"/>
            <a:ext cx="587096" cy="549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877" y="3942672"/>
            <a:ext cx="1239241" cy="482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5071" y="577776"/>
            <a:ext cx="738851" cy="553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20" y="2679212"/>
            <a:ext cx="885567" cy="6863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47" y="3574400"/>
            <a:ext cx="982898" cy="51445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23" y="3878098"/>
            <a:ext cx="744702" cy="744702"/>
          </a:xfrm>
          <a:prstGeom prst="rect">
            <a:avLst/>
          </a:prstGeom>
        </p:spPr>
      </p:pic>
      <p:cxnSp>
        <p:nvCxnSpPr>
          <p:cNvPr id="82" name="Straight Arrow Connector 81"/>
          <p:cNvCxnSpPr>
            <a:stCxn id="47" idx="3"/>
            <a:endCxn id="5" idx="1"/>
          </p:cNvCxnSpPr>
          <p:nvPr/>
        </p:nvCxnSpPr>
        <p:spPr>
          <a:xfrm>
            <a:off x="1369825" y="4250449"/>
            <a:ext cx="727548" cy="1448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5277891" y="1068324"/>
            <a:ext cx="2647180" cy="131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 rot="19908871">
            <a:off x="5894672" y="1838215"/>
            <a:ext cx="1101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Charge API</a:t>
            </a:r>
          </a:p>
        </p:txBody>
      </p:sp>
      <p:sp>
        <p:nvSpPr>
          <p:cNvPr id="114" name="TextBox 113"/>
          <p:cNvSpPr txBox="1"/>
          <p:nvPr/>
        </p:nvSpPr>
        <p:spPr>
          <a:xfrm rot="1079467">
            <a:off x="5958868" y="3060882"/>
            <a:ext cx="1250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err="1" smtClean="0">
                <a:solidFill>
                  <a:schemeClr val="tx2"/>
                </a:solidFill>
              </a:rPr>
              <a:t>Catalog</a:t>
            </a:r>
            <a:r>
              <a:rPr lang="en-GB" sz="1400" dirty="0" smtClean="0">
                <a:solidFill>
                  <a:schemeClr val="tx2"/>
                </a:solidFill>
              </a:rPr>
              <a:t> and</a:t>
            </a:r>
          </a:p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Inventory API</a:t>
            </a:r>
          </a:p>
        </p:txBody>
      </p:sp>
      <p:sp>
        <p:nvSpPr>
          <p:cNvPr id="130" name="TextBox 129"/>
          <p:cNvSpPr txBox="1"/>
          <p:nvPr/>
        </p:nvSpPr>
        <p:spPr>
          <a:xfrm rot="1251622">
            <a:off x="2237704" y="1605730"/>
            <a:ext cx="1001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Drone API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637971" y="3703949"/>
            <a:ext cx="17876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err="1" smtClean="0">
                <a:solidFill>
                  <a:schemeClr val="tx2"/>
                </a:solidFill>
              </a:rPr>
              <a:t>OpenNMS</a:t>
            </a:r>
            <a:r>
              <a:rPr lang="en-GB" sz="1400" dirty="0" smtClean="0">
                <a:solidFill>
                  <a:schemeClr val="tx2"/>
                </a:solidFill>
              </a:rPr>
              <a:t> API</a:t>
            </a:r>
          </a:p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To Store Data</a:t>
            </a:r>
          </a:p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In Cassandra </a:t>
            </a:r>
            <a:r>
              <a:rPr lang="en-GB" sz="1400" dirty="0" err="1" smtClean="0">
                <a:solidFill>
                  <a:schemeClr val="tx2"/>
                </a:solidFill>
              </a:rPr>
              <a:t>NoSql</a:t>
            </a:r>
            <a:endParaRPr lang="en-GB" sz="1400" dirty="0" smtClean="0">
              <a:solidFill>
                <a:schemeClr val="tx2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 rot="21433505">
            <a:off x="1520998" y="2453010"/>
            <a:ext cx="2012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err="1" smtClean="0">
                <a:solidFill>
                  <a:schemeClr val="tx2"/>
                </a:solidFill>
              </a:rPr>
              <a:t>GlassFish</a:t>
            </a:r>
            <a:r>
              <a:rPr lang="en-GB" sz="1400" dirty="0" smtClean="0">
                <a:solidFill>
                  <a:schemeClr val="tx2"/>
                </a:solidFill>
              </a:rPr>
              <a:t> To Calculate</a:t>
            </a:r>
          </a:p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Drone Routes</a:t>
            </a:r>
          </a:p>
        </p:txBody>
      </p:sp>
      <p:cxnSp>
        <p:nvCxnSpPr>
          <p:cNvPr id="165" name="Straight Arrow Connector 164"/>
          <p:cNvCxnSpPr/>
          <p:nvPr/>
        </p:nvCxnSpPr>
        <p:spPr>
          <a:xfrm flipV="1">
            <a:off x="1437908" y="2914621"/>
            <a:ext cx="1839900" cy="7635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1369825" y="1387628"/>
            <a:ext cx="2175646" cy="8292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5277891" y="3206474"/>
            <a:ext cx="2308115" cy="7186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 flipH="1">
            <a:off x="3143643" y="3420106"/>
            <a:ext cx="731442" cy="64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447" y="2149095"/>
            <a:ext cx="1269841" cy="1269841"/>
          </a:xfrm>
          <a:prstGeom prst="rect">
            <a:avLst/>
          </a:prstGeom>
        </p:spPr>
      </p:pic>
      <p:cxnSp>
        <p:nvCxnSpPr>
          <p:cNvPr id="185" name="Straight Arrow Connector 184"/>
          <p:cNvCxnSpPr>
            <a:endCxn id="12" idx="2"/>
          </p:cNvCxnSpPr>
          <p:nvPr/>
        </p:nvCxnSpPr>
        <p:spPr>
          <a:xfrm flipH="1" flipV="1">
            <a:off x="4265220" y="1203106"/>
            <a:ext cx="36815" cy="649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4257407" y="126634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Front End</a:t>
            </a:r>
          </a:p>
        </p:txBody>
      </p:sp>
    </p:spTree>
    <p:extLst>
      <p:ext uri="{BB962C8B-B14F-4D97-AF65-F5344CB8AC3E}">
        <p14:creationId xmlns:p14="http://schemas.microsoft.com/office/powerpoint/2010/main" val="4232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SalesForce</a:t>
            </a:r>
            <a:r>
              <a:rPr lang="en-GB" dirty="0" smtClean="0"/>
              <a:t> &amp; Huawei API integration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6403" y="975360"/>
            <a:ext cx="8562211" cy="3546355"/>
          </a:xfrm>
        </p:spPr>
        <p:txBody>
          <a:bodyPr/>
          <a:lstStyle/>
          <a:p>
            <a:r>
              <a:rPr lang="en-US" dirty="0" err="1" smtClean="0"/>
              <a:t>SalesForce</a:t>
            </a:r>
            <a:r>
              <a:rPr lang="en-US" dirty="0" smtClean="0"/>
              <a:t> Catalog</a:t>
            </a:r>
          </a:p>
          <a:p>
            <a:pPr lvl="1"/>
            <a:r>
              <a:rPr lang="en-US" dirty="0" smtClean="0"/>
              <a:t>Pulled services</a:t>
            </a:r>
          </a:p>
          <a:p>
            <a:pPr lvl="1"/>
            <a:r>
              <a:rPr lang="en-US" dirty="0" smtClean="0"/>
              <a:t>Their data/pricing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Huawei Charging &amp; Balance API</a:t>
            </a:r>
          </a:p>
          <a:p>
            <a:pPr lvl="1"/>
            <a:r>
              <a:rPr lang="en-US" dirty="0" smtClean="0"/>
              <a:t>Used to charge for services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43" y="832651"/>
            <a:ext cx="3362071" cy="38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9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Vodafone Drone API integration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403" y="965040"/>
            <a:ext cx="8562211" cy="383790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Real-time data mapping</a:t>
            </a:r>
          </a:p>
          <a:p>
            <a:pPr lvl="1"/>
            <a:r>
              <a:rPr lang="en-US" dirty="0" smtClean="0"/>
              <a:t>Position, direction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API’s</a:t>
            </a:r>
          </a:p>
          <a:p>
            <a:pPr lvl="1"/>
            <a:r>
              <a:rPr lang="en-US" dirty="0" err="1" smtClean="0"/>
              <a:t>TMForum</a:t>
            </a:r>
            <a:r>
              <a:rPr lang="en-US" dirty="0" smtClean="0"/>
              <a:t> Address API</a:t>
            </a:r>
          </a:p>
          <a:p>
            <a:pPr lvl="1"/>
            <a:r>
              <a:rPr lang="en-US" dirty="0" smtClean="0"/>
              <a:t>Vodafone Drone API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Flight Control Algorithm</a:t>
            </a:r>
          </a:p>
          <a:p>
            <a:pPr lvl="1"/>
            <a:r>
              <a:rPr lang="en-US" dirty="0" smtClean="0"/>
              <a:t>Automatic mission handling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72" y="965040"/>
            <a:ext cx="3726290" cy="373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7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Display of  real time data from drones and metering devices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Grafana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8" y="815301"/>
            <a:ext cx="4602752" cy="3838575"/>
          </a:xfrm>
        </p:spPr>
      </p:pic>
      <p:cxnSp>
        <p:nvCxnSpPr>
          <p:cNvPr id="9" name="Elbow Connector 8"/>
          <p:cNvCxnSpPr>
            <a:stCxn id="6" idx="0"/>
          </p:cNvCxnSpPr>
          <p:nvPr/>
        </p:nvCxnSpPr>
        <p:spPr>
          <a:xfrm rot="16200000" flipV="1">
            <a:off x="5589245" y="1554515"/>
            <a:ext cx="812880" cy="2847361"/>
          </a:xfrm>
          <a:prstGeom prst="bentConnector2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110493" y="2156252"/>
            <a:ext cx="3653383" cy="1854956"/>
            <a:chOff x="5110493" y="2156252"/>
            <a:chExt cx="3653383" cy="1854956"/>
          </a:xfrm>
        </p:grpSpPr>
        <p:sp>
          <p:nvSpPr>
            <p:cNvPr id="6" name="Rectangle 5"/>
            <p:cNvSpPr/>
            <p:nvPr/>
          </p:nvSpPr>
          <p:spPr>
            <a:xfrm>
              <a:off x="6537526" y="3384636"/>
              <a:ext cx="1763678" cy="5569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0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OpenNMS</a:t>
              </a:r>
              <a:endParaRPr lang="en-GB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Flowchart: Magnetic Disk 6"/>
            <p:cNvSpPr/>
            <p:nvPr/>
          </p:nvSpPr>
          <p:spPr>
            <a:xfrm>
              <a:off x="5506163" y="3315017"/>
              <a:ext cx="760020" cy="696191"/>
            </a:xfrm>
            <a:prstGeom prst="flowChartMagneticDisk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Cassandra</a:t>
              </a:r>
            </a:p>
            <a:p>
              <a:pPr algn="ctr"/>
              <a:r>
                <a:rPr lang="en-GB" sz="9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NoSQl</a:t>
              </a:r>
              <a:endParaRPr lang="en-GB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9643" y="3114717"/>
              <a:ext cx="1164233" cy="31982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961" y="3069438"/>
              <a:ext cx="491158" cy="491158"/>
            </a:xfrm>
            <a:prstGeom prst="rect">
              <a:avLst/>
            </a:prstGeom>
          </p:spPr>
        </p:pic>
        <p:cxnSp>
          <p:nvCxnSpPr>
            <p:cNvPr id="11" name="Straight Connector 10"/>
            <p:cNvCxnSpPr>
              <a:stCxn id="7" idx="4"/>
              <a:endCxn id="6" idx="1"/>
            </p:cNvCxnSpPr>
            <p:nvPr/>
          </p:nvCxnSpPr>
          <p:spPr>
            <a:xfrm>
              <a:off x="6266183" y="3663113"/>
              <a:ext cx="27134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110493" y="2156252"/>
              <a:ext cx="3083481" cy="4155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indent="0">
                <a:buClr>
                  <a:schemeClr val="accent2"/>
                </a:buClr>
                <a:buSzPct val="125000"/>
                <a:buFont typeface="Wingdings" pitchFamily="2" charset="2"/>
                <a:buNone/>
              </a:pPr>
              <a:r>
                <a:rPr lang="en-GB" dirty="0" err="1" smtClean="0">
                  <a:solidFill>
                    <a:schemeClr val="tx2"/>
                  </a:solidFill>
                </a:rPr>
                <a:t>Grafana</a:t>
              </a:r>
              <a:r>
                <a:rPr lang="en-GB" dirty="0" smtClean="0">
                  <a:solidFill>
                    <a:schemeClr val="tx2"/>
                  </a:solidFill>
                </a:rPr>
                <a:t> Measurements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07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Calculating Measurements</a:t>
            </a: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1192814" y="2817749"/>
            <a:ext cx="201880" cy="14614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2838" y="2884079"/>
            <a:ext cx="344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2400" dirty="0" smtClean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403" y="1273984"/>
            <a:ext cx="4881862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66688" indent="-166688">
              <a:buFont typeface="Arial" panose="020B0604020202020204" pitchFamily="34" charset="0"/>
              <a:buChar char="•"/>
            </a:pPr>
            <a:r>
              <a:rPr lang="en-GB" sz="1600" dirty="0" smtClean="0"/>
              <a:t>double </a:t>
            </a:r>
            <a:r>
              <a:rPr lang="en-GB" sz="1600" dirty="0" err="1"/>
              <a:t>measuredCy</a:t>
            </a:r>
            <a:r>
              <a:rPr lang="en-GB" sz="1600" dirty="0"/>
              <a:t>; </a:t>
            </a:r>
            <a:r>
              <a:rPr lang="en-GB" sz="1600" dirty="0" smtClean="0"/>
              <a:t> </a:t>
            </a:r>
            <a:r>
              <a:rPr lang="en-GB" sz="1600" dirty="0"/>
              <a:t>is the total measured concentration (</a:t>
            </a:r>
            <a:r>
              <a:rPr lang="en-GB" sz="1600" dirty="0" err="1"/>
              <a:t>μg</a:t>
            </a:r>
            <a:r>
              <a:rPr lang="en-GB" sz="1600" dirty="0"/>
              <a:t>/m3) at distance </a:t>
            </a:r>
            <a:r>
              <a:rPr lang="en-GB" sz="1600" dirty="0" err="1"/>
              <a:t>Dy</a:t>
            </a:r>
            <a:r>
              <a:rPr lang="en-GB" sz="1600" dirty="0" smtClean="0"/>
              <a:t>;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 smtClean="0"/>
              <a:t>double </a:t>
            </a:r>
            <a:r>
              <a:rPr lang="en-GB" sz="1600" dirty="0" err="1" smtClean="0"/>
              <a:t>distanceDz</a:t>
            </a:r>
            <a:r>
              <a:rPr lang="en-GB" sz="1600" dirty="0" smtClean="0"/>
              <a:t>; // </a:t>
            </a:r>
            <a:r>
              <a:rPr lang="en-GB" sz="1600" dirty="0" err="1" smtClean="0"/>
              <a:t>Dz</a:t>
            </a:r>
            <a:r>
              <a:rPr lang="en-GB" sz="1600" dirty="0" smtClean="0"/>
              <a:t> </a:t>
            </a:r>
            <a:r>
              <a:rPr lang="en-GB" sz="1600" dirty="0"/>
              <a:t>is the distance from the </a:t>
            </a:r>
            <a:r>
              <a:rPr lang="en-GB" sz="1600" dirty="0" smtClean="0"/>
              <a:t>ship </a:t>
            </a:r>
            <a:r>
              <a:rPr lang="en-GB" sz="1600" dirty="0"/>
              <a:t>(m) at which concentrations are to be predicted</a:t>
            </a:r>
            <a:r>
              <a:rPr lang="en-GB" sz="1600" dirty="0" smtClean="0"/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b="1" dirty="0"/>
              <a:t>double </a:t>
            </a:r>
            <a:r>
              <a:rPr lang="en-GB" sz="1600" b="1" dirty="0" err="1"/>
              <a:t>predictionCz</a:t>
            </a:r>
            <a:r>
              <a:rPr lang="en-GB" sz="1600" b="1" dirty="0"/>
              <a:t> = ((</a:t>
            </a:r>
            <a:r>
              <a:rPr lang="en-GB" sz="1600" b="1" dirty="0" err="1"/>
              <a:t>measuredCy</a:t>
            </a:r>
            <a:r>
              <a:rPr lang="en-GB" sz="1600" b="1" dirty="0"/>
              <a:t>) / (2.7171)) * (-0.5476 * Math.</a:t>
            </a:r>
            <a:r>
              <a:rPr lang="en-GB" sz="1600" b="1" i="1" dirty="0"/>
              <a:t>log(</a:t>
            </a:r>
            <a:r>
              <a:rPr lang="en-GB" sz="1600" b="1" i="1" dirty="0" err="1"/>
              <a:t>distanceDz</a:t>
            </a:r>
            <a:r>
              <a:rPr lang="en-GB" sz="1600" b="1" i="1" dirty="0"/>
              <a:t>)+2.7171);</a:t>
            </a:r>
            <a:endParaRPr lang="en-GB" sz="1600" dirty="0" smtClean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6065" y="90465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dirty="0" smtClean="0">
                <a:solidFill>
                  <a:schemeClr val="tx2"/>
                </a:solidFill>
              </a:rPr>
              <a:t>calculated drone path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18265" y="1273984"/>
            <a:ext cx="3515096" cy="2937250"/>
            <a:chOff x="5118265" y="1273984"/>
            <a:chExt cx="3515096" cy="2937250"/>
          </a:xfrm>
        </p:grpSpPr>
        <p:pic>
          <p:nvPicPr>
            <p:cNvPr id="5" name="Picture 2" descr="C:\aaaGitRepos\tmforumhack2017\FLIGH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8265" y="1273984"/>
              <a:ext cx="3515096" cy="2937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/>
          </p:nvSpPr>
          <p:spPr>
            <a:xfrm>
              <a:off x="6115791" y="1508166"/>
              <a:ext cx="154380" cy="1306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8064002" y="1508166"/>
              <a:ext cx="154380" cy="1306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318165" y="3667496"/>
              <a:ext cx="154380" cy="1306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03126" y="3215116"/>
              <a:ext cx="154380" cy="1306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39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M Forum Theme 2011">
  <a:themeElements>
    <a:clrScheme name="TMForum Color Mode 2013">
      <a:dk1>
        <a:srgbClr val="262626"/>
      </a:dk1>
      <a:lt1>
        <a:srgbClr val="FFFFFF"/>
      </a:lt1>
      <a:dk2>
        <a:srgbClr val="172E7D"/>
      </a:dk2>
      <a:lt2>
        <a:srgbClr val="F2F2F2"/>
      </a:lt2>
      <a:accent1>
        <a:srgbClr val="EF5E18"/>
      </a:accent1>
      <a:accent2>
        <a:srgbClr val="F0601A"/>
      </a:accent2>
      <a:accent3>
        <a:srgbClr val="000080"/>
      </a:accent3>
      <a:accent4>
        <a:srgbClr val="D84291"/>
      </a:accent4>
      <a:accent5>
        <a:srgbClr val="B72927"/>
      </a:accent5>
      <a:accent6>
        <a:srgbClr val="87B50E"/>
      </a:accent6>
      <a:hlink>
        <a:srgbClr val="00B0F0"/>
      </a:hlink>
      <a:folHlink>
        <a:srgbClr val="00B0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>
          <a:buClr>
            <a:schemeClr val="accent2"/>
          </a:buClr>
          <a:buSzPct val="125000"/>
          <a:buFont typeface="Wingdings" pitchFamily="2" charset="2"/>
          <a:buNone/>
          <a:defRPr sz="2400"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25233</TotalTime>
  <Words>453</Words>
  <Application>Microsoft Office PowerPoint</Application>
  <PresentationFormat>On-screen Show (16:9)</PresentationFormat>
  <Paragraphs>97</Paragraphs>
  <Slides>11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TM Forum Theme 2011</vt:lpstr>
      <vt:lpstr>Port-o-matic</vt:lpstr>
      <vt:lpstr>Winners TM Forum Open Hack Nice 2017</vt:lpstr>
      <vt:lpstr>Southampton Port-o-matic Smart Port Platform</vt:lpstr>
      <vt:lpstr>Our Platform Solution</vt:lpstr>
      <vt:lpstr>System Architecture</vt:lpstr>
      <vt:lpstr>SalesForce &amp; Huawei API integration</vt:lpstr>
      <vt:lpstr>Vodafone Drone API integration</vt:lpstr>
      <vt:lpstr>Grafana</vt:lpstr>
      <vt:lpstr>Calculating Measurements</vt:lpstr>
      <vt:lpstr>Architecture</vt:lpstr>
      <vt:lpstr>PowerPoint Presentation</vt:lpstr>
    </vt:vector>
  </TitlesOfParts>
  <Company>TMForum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_x0010_Richard _x0010_May</dc:creator>
  <cp:lastModifiedBy>cgallen</cp:lastModifiedBy>
  <cp:revision>373</cp:revision>
  <dcterms:created xsi:type="dcterms:W3CDTF">2013-05-31T18:12:27Z</dcterms:created>
  <dcterms:modified xsi:type="dcterms:W3CDTF">2017-05-23T09:16:17Z</dcterms:modified>
</cp:coreProperties>
</file>